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</p:sldIdLst>
  <p:sldSz cx="30275213" cy="42803763"/>
  <p:notesSz cx="42341800" cy="298196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3BC8"/>
    <a:srgbClr val="C2C2C2"/>
    <a:srgbClr val="7F7F7F"/>
    <a:srgbClr val="DFDFDF"/>
    <a:srgbClr val="1A97D6"/>
    <a:srgbClr val="888888"/>
    <a:srgbClr val="94E2EA"/>
    <a:srgbClr val="7FD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83" autoAdjust="0"/>
    <p:restoredTop sz="94660"/>
  </p:normalViewPr>
  <p:slideViewPr>
    <p:cSldViewPr snapToGrid="0">
      <p:cViewPr>
        <p:scale>
          <a:sx n="50" d="100"/>
          <a:sy n="50" d="100"/>
        </p:scale>
        <p:origin x="2334" y="-834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09.01.2023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76211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09.01.2023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14178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09.01.2023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64961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09.01.2023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52555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09.01.2023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4440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09.01.2023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92534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09.01.2023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313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09.01.2023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05736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09.01.2023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28830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09.01.2023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83009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09.01.2023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46993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D0A96-40B2-44C4-A76A-9A7F1DEA56A3}" type="datetimeFigureOut">
              <a:rPr lang="de-AT" smtClean="0"/>
              <a:t>09.01.2023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84610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svg"/><Relationship Id="rId3" Type="http://schemas.openxmlformats.org/officeDocument/2006/relationships/image" Target="../media/image3.png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FE666732-2227-C7B3-C099-AFC7DCC62FE9}"/>
              </a:ext>
            </a:extLst>
          </p:cNvPr>
          <p:cNvSpPr/>
          <p:nvPr/>
        </p:nvSpPr>
        <p:spPr>
          <a:xfrm>
            <a:off x="-3065929" y="20879941"/>
            <a:ext cx="34800988" cy="22473378"/>
          </a:xfrm>
          <a:custGeom>
            <a:avLst/>
            <a:gdLst>
              <a:gd name="connsiteX0" fmla="*/ 0 w 34800988"/>
              <a:gd name="connsiteY0" fmla="*/ 53788 h 13393271"/>
              <a:gd name="connsiteX1" fmla="*/ 34585835 w 34800988"/>
              <a:gd name="connsiteY1" fmla="*/ 4356847 h 13393271"/>
              <a:gd name="connsiteX2" fmla="*/ 34800988 w 34800988"/>
              <a:gd name="connsiteY2" fmla="*/ 13393271 h 13393271"/>
              <a:gd name="connsiteX3" fmla="*/ 376517 w 34800988"/>
              <a:gd name="connsiteY3" fmla="*/ 13393271 h 13393271"/>
              <a:gd name="connsiteX4" fmla="*/ 161364 w 34800988"/>
              <a:gd name="connsiteY4" fmla="*/ 0 h 1339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00988" h="13393271">
                <a:moveTo>
                  <a:pt x="0" y="53788"/>
                </a:moveTo>
                <a:lnTo>
                  <a:pt x="34585835" y="4356847"/>
                </a:lnTo>
                <a:lnTo>
                  <a:pt x="34800988" y="13393271"/>
                </a:lnTo>
                <a:lnTo>
                  <a:pt x="376517" y="13393271"/>
                </a:lnTo>
                <a:lnTo>
                  <a:pt x="161364" y="0"/>
                </a:lnTo>
              </a:path>
            </a:pathLst>
          </a:custGeom>
          <a:gradFill>
            <a:gsLst>
              <a:gs pos="54000">
                <a:schemeClr val="accent1">
                  <a:lumMod val="75000"/>
                </a:schemeClr>
              </a:gs>
              <a:gs pos="31000">
                <a:schemeClr val="bg1">
                  <a:lumMod val="85000"/>
                </a:schemeClr>
              </a:gs>
            </a:gsLst>
            <a:lin ang="6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D1024EE-F9E3-3883-76E4-2F0905BCC48B}"/>
              </a:ext>
            </a:extLst>
          </p:cNvPr>
          <p:cNvSpPr txBox="1"/>
          <p:nvPr/>
        </p:nvSpPr>
        <p:spPr>
          <a:xfrm>
            <a:off x="1317853" y="40326528"/>
            <a:ext cx="799224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Betreuer:</a:t>
            </a:r>
          </a:p>
          <a:p>
            <a:r>
              <a:rPr lang="de-AT" sz="4400" dirty="0">
                <a:solidFill>
                  <a:schemeClr val="bg1"/>
                </a:solidFill>
              </a:rPr>
              <a:t>Prof. Dipl.-Ing Stefan Lindner</a:t>
            </a:r>
          </a:p>
          <a:p>
            <a:r>
              <a:rPr lang="de-AT" sz="4400" dirty="0">
                <a:solidFill>
                  <a:schemeClr val="bg1"/>
                </a:solidFill>
              </a:rPr>
              <a:t>Prof. Dipl.-Ing Rupert Strobl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579960F-6395-4A41-CFCC-342FBAAE333A}"/>
              </a:ext>
            </a:extLst>
          </p:cNvPr>
          <p:cNvSpPr txBox="1"/>
          <p:nvPr/>
        </p:nvSpPr>
        <p:spPr>
          <a:xfrm>
            <a:off x="9650260" y="40326528"/>
            <a:ext cx="57635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Ansprechpartner:</a:t>
            </a:r>
          </a:p>
          <a:p>
            <a:r>
              <a:rPr lang="de-AT" sz="4400" dirty="0">
                <a:solidFill>
                  <a:schemeClr val="bg1"/>
                </a:solidFill>
              </a:rPr>
              <a:t>Johannes Schauer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3F3CA5A-7AB3-D23F-09FB-92788832289B}"/>
              </a:ext>
            </a:extLst>
          </p:cNvPr>
          <p:cNvSpPr txBox="1"/>
          <p:nvPr/>
        </p:nvSpPr>
        <p:spPr>
          <a:xfrm>
            <a:off x="1317853" y="38786244"/>
            <a:ext cx="102267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Schauer 			    Konrad</a:t>
            </a:r>
          </a:p>
          <a:p>
            <a:r>
              <a:rPr lang="de-AT" sz="4400" dirty="0">
                <a:solidFill>
                  <a:schemeClr val="bg1"/>
                </a:solidFill>
              </a:rPr>
              <a:t>Alexander	     	    Jonas</a:t>
            </a:r>
          </a:p>
        </p:txBody>
      </p:sp>
      <p:sp>
        <p:nvSpPr>
          <p:cNvPr id="37" name="AutoShape 2" descr="LehrerInnen - HTBLuVA Salzburg">
            <a:extLst>
              <a:ext uri="{FF2B5EF4-FFF2-40B4-BE49-F238E27FC236}">
                <a16:creationId xmlns:a16="http://schemas.microsoft.com/office/drawing/2014/main" id="{A9BB8FCC-D0E8-96C5-3F2B-42BC120E37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3" y="21248688"/>
            <a:ext cx="10941516" cy="1094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39" name="AutoShape 6" descr="LehrerInnen - HTBLuVA Salzburg">
            <a:extLst>
              <a:ext uri="{FF2B5EF4-FFF2-40B4-BE49-F238E27FC236}">
                <a16:creationId xmlns:a16="http://schemas.microsoft.com/office/drawing/2014/main" id="{E7E0DE4E-7358-22E8-F238-845953BB25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72505" y="21248687"/>
            <a:ext cx="441325" cy="44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40" name="AutoShape 8" descr="LehrerInnen - HTBLuVA Salzburg">
            <a:extLst>
              <a:ext uri="{FF2B5EF4-FFF2-40B4-BE49-F238E27FC236}">
                <a16:creationId xmlns:a16="http://schemas.microsoft.com/office/drawing/2014/main" id="{1AB9C2A6-BDCF-6A86-3FE7-3095A18AC4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4" y="21248689"/>
            <a:ext cx="246856" cy="24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A17C88-1009-91E7-0F78-654F72B80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81652" y="13770883"/>
            <a:ext cx="10143378" cy="907406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br>
              <a:rPr lang="de-AT" sz="60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de-AT" sz="60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für </a:t>
            </a:r>
            <a:r>
              <a:rPr lang="de-AT" sz="6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eine Blauwasseryacht</a:t>
            </a:r>
            <a:endParaRPr lang="de-AT" sz="13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B7B4143-A47A-0AB8-5870-CDCA0F6AFE35}"/>
              </a:ext>
            </a:extLst>
          </p:cNvPr>
          <p:cNvSpPr txBox="1"/>
          <p:nvPr/>
        </p:nvSpPr>
        <p:spPr>
          <a:xfrm>
            <a:off x="18536502" y="10990620"/>
            <a:ext cx="139527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8000" i="1" dirty="0">
                <a:solidFill>
                  <a:schemeClr val="bg1"/>
                </a:solidFill>
                <a:effectLst/>
                <a:latin typeface="Eras Bold ITC" panose="020B0907030504020204" pitchFamily="34" charset="0"/>
                <a:ea typeface="Calibri" panose="020F0502020204030204" pitchFamily="34" charset="0"/>
              </a:rPr>
              <a:t>Zusätzliche</a:t>
            </a:r>
          </a:p>
          <a:p>
            <a:r>
              <a:rPr lang="de-AT" sz="8000" i="1" dirty="0">
                <a:solidFill>
                  <a:schemeClr val="bg1"/>
                </a:solidFill>
                <a:effectLst/>
                <a:latin typeface="Eras Bold ITC" panose="020B0907030504020204" pitchFamily="34" charset="0"/>
                <a:ea typeface="Calibri" panose="020F0502020204030204" pitchFamily="34" charset="0"/>
              </a:rPr>
              <a:t>			Energiegewinnung</a:t>
            </a:r>
            <a:endParaRPr lang="de-AT" sz="8000" i="1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15" name="Grafik 14" descr="Ein Bild, das Person, Anzug, Mann, stehend enthält.&#10;&#10;Automatisch generierte Beschreibung">
            <a:extLst>
              <a:ext uri="{FF2B5EF4-FFF2-40B4-BE49-F238E27FC236}">
                <a16:creationId xmlns:a16="http://schemas.microsoft.com/office/drawing/2014/main" id="{4580FDB9-3C98-53D5-71D5-D951B7151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0626" y="31688026"/>
            <a:ext cx="10798397" cy="7198931"/>
          </a:xfrm>
          <a:prstGeom prst="rect">
            <a:avLst/>
          </a:prstGeom>
        </p:spPr>
      </p:pic>
      <p:pic>
        <p:nvPicPr>
          <p:cNvPr id="5" name="Grafik 4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ADA459A5-5D91-41D2-4BAE-C292B3B06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801918" y="4336078"/>
            <a:ext cx="64068978" cy="33825217"/>
          </a:xfrm>
          <a:prstGeom prst="rect">
            <a:avLst/>
          </a:prstGeom>
        </p:spPr>
      </p:pic>
      <p:sp>
        <p:nvSpPr>
          <p:cNvPr id="31" name="Rechteck 30">
            <a:extLst>
              <a:ext uri="{FF2B5EF4-FFF2-40B4-BE49-F238E27FC236}">
                <a16:creationId xmlns:a16="http://schemas.microsoft.com/office/drawing/2014/main" id="{AE5701BE-C57F-CA7A-9445-AEF2379AE3EB}"/>
              </a:ext>
            </a:extLst>
          </p:cNvPr>
          <p:cNvSpPr/>
          <p:nvPr/>
        </p:nvSpPr>
        <p:spPr>
          <a:xfrm>
            <a:off x="0" y="-183616"/>
            <a:ext cx="30393627" cy="49911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7590583-8F06-8D07-F9FF-101787313FB8}"/>
              </a:ext>
            </a:extLst>
          </p:cNvPr>
          <p:cNvSpPr txBox="1"/>
          <p:nvPr/>
        </p:nvSpPr>
        <p:spPr>
          <a:xfrm>
            <a:off x="9352372" y="572988"/>
            <a:ext cx="111027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>
                <a:solidFill>
                  <a:schemeClr val="bg1"/>
                </a:solidFill>
              </a:rPr>
              <a:t>Diplomarbeit 2022/23</a:t>
            </a:r>
          </a:p>
          <a:p>
            <a:pPr algn="ctr"/>
            <a:r>
              <a:rPr lang="de-DE" sz="6000" dirty="0">
                <a:solidFill>
                  <a:schemeClr val="bg1"/>
                </a:solidFill>
              </a:rPr>
              <a:t> Abteilung für Maschinenbau Maschinen und Anlagentechnik</a:t>
            </a:r>
          </a:p>
          <a:p>
            <a:pPr algn="ctr"/>
            <a:r>
              <a:rPr lang="de-DE" sz="6000" dirty="0">
                <a:solidFill>
                  <a:schemeClr val="bg1"/>
                </a:solidFill>
              </a:rPr>
              <a:t>5AHMBT </a:t>
            </a:r>
            <a:endParaRPr lang="de-AT" sz="6000" dirty="0">
              <a:solidFill>
                <a:schemeClr val="bg1"/>
              </a:solidFill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453750E-B392-E2F4-12E6-D39149011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3247" y="411907"/>
            <a:ext cx="3716227" cy="4075441"/>
          </a:xfrm>
          <a:prstGeom prst="rect">
            <a:avLst/>
          </a:prstGeom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129DC259-3DA5-E007-57D5-22F58FED6E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763" b="178"/>
          <a:stretch/>
        </p:blipFill>
        <p:spPr>
          <a:xfrm>
            <a:off x="875739" y="754693"/>
            <a:ext cx="2835649" cy="219487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A7580AF-38E9-6A2F-C8AB-C1530E5FD4DC}"/>
              </a:ext>
            </a:extLst>
          </p:cNvPr>
          <p:cNvSpPr txBox="1"/>
          <p:nvPr/>
        </p:nvSpPr>
        <p:spPr>
          <a:xfrm>
            <a:off x="3962636" y="2283196"/>
            <a:ext cx="21166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Salzburg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B204133-D95D-EA6D-D13A-A0A9EE179F75}"/>
              </a:ext>
            </a:extLst>
          </p:cNvPr>
          <p:cNvSpPr txBox="1"/>
          <p:nvPr/>
        </p:nvSpPr>
        <p:spPr>
          <a:xfrm>
            <a:off x="3945291" y="1321957"/>
            <a:ext cx="42679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8400" dirty="0">
                <a:solidFill>
                  <a:schemeClr val="bg1"/>
                </a:solidFill>
              </a:rPr>
              <a:t>HTBLuVA</a:t>
            </a:r>
          </a:p>
        </p:txBody>
      </p:sp>
    </p:spTree>
    <p:extLst>
      <p:ext uri="{BB962C8B-B14F-4D97-AF65-F5344CB8AC3E}">
        <p14:creationId xmlns:p14="http://schemas.microsoft.com/office/powerpoint/2010/main" val="4089606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FE666732-2227-C7B3-C099-AFC7DCC62FE9}"/>
              </a:ext>
            </a:extLst>
          </p:cNvPr>
          <p:cNvSpPr/>
          <p:nvPr/>
        </p:nvSpPr>
        <p:spPr>
          <a:xfrm>
            <a:off x="-2292652" y="29792668"/>
            <a:ext cx="34800988" cy="22473378"/>
          </a:xfrm>
          <a:custGeom>
            <a:avLst/>
            <a:gdLst>
              <a:gd name="connsiteX0" fmla="*/ 0 w 34800988"/>
              <a:gd name="connsiteY0" fmla="*/ 53788 h 13393271"/>
              <a:gd name="connsiteX1" fmla="*/ 34585835 w 34800988"/>
              <a:gd name="connsiteY1" fmla="*/ 4356847 h 13393271"/>
              <a:gd name="connsiteX2" fmla="*/ 34800988 w 34800988"/>
              <a:gd name="connsiteY2" fmla="*/ 13393271 h 13393271"/>
              <a:gd name="connsiteX3" fmla="*/ 376517 w 34800988"/>
              <a:gd name="connsiteY3" fmla="*/ 13393271 h 13393271"/>
              <a:gd name="connsiteX4" fmla="*/ 161364 w 34800988"/>
              <a:gd name="connsiteY4" fmla="*/ 0 h 1339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00988" h="13393271">
                <a:moveTo>
                  <a:pt x="0" y="53788"/>
                </a:moveTo>
                <a:lnTo>
                  <a:pt x="34585835" y="4356847"/>
                </a:lnTo>
                <a:lnTo>
                  <a:pt x="34800988" y="13393271"/>
                </a:lnTo>
                <a:lnTo>
                  <a:pt x="376517" y="13393271"/>
                </a:lnTo>
                <a:lnTo>
                  <a:pt x="161364" y="0"/>
                </a:lnTo>
              </a:path>
            </a:pathLst>
          </a:custGeom>
          <a:gradFill>
            <a:gsLst>
              <a:gs pos="54000">
                <a:schemeClr val="accent1">
                  <a:lumMod val="75000"/>
                </a:schemeClr>
              </a:gs>
              <a:gs pos="31000">
                <a:schemeClr val="bg1">
                  <a:lumMod val="85000"/>
                </a:schemeClr>
              </a:gs>
            </a:gsLst>
            <a:lin ang="6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4000" dirty="0"/>
          </a:p>
        </p:txBody>
      </p:sp>
      <p:pic>
        <p:nvPicPr>
          <p:cNvPr id="10" name="Grafik 9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5297DA55-42E8-1533-B4D5-1E41F5286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225550" y="-11171933"/>
            <a:ext cx="89549698" cy="47277764"/>
          </a:xfrm>
          <a:prstGeom prst="rect">
            <a:avLst/>
          </a:prstGeom>
        </p:spPr>
      </p:pic>
      <p:sp>
        <p:nvSpPr>
          <p:cNvPr id="31" name="Rechteck 30">
            <a:extLst>
              <a:ext uri="{FF2B5EF4-FFF2-40B4-BE49-F238E27FC236}">
                <a16:creationId xmlns:a16="http://schemas.microsoft.com/office/drawing/2014/main" id="{AE5701BE-C57F-CA7A-9445-AEF2379AE3EB}"/>
              </a:ext>
            </a:extLst>
          </p:cNvPr>
          <p:cNvSpPr/>
          <p:nvPr/>
        </p:nvSpPr>
        <p:spPr>
          <a:xfrm>
            <a:off x="0" y="-183616"/>
            <a:ext cx="30393627" cy="49911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solidFill>
                <a:schemeClr val="tx1"/>
              </a:solidFill>
            </a:endParaRPr>
          </a:p>
        </p:txBody>
      </p:sp>
      <p:sp>
        <p:nvSpPr>
          <p:cNvPr id="37" name="AutoShape 2" descr="LehrerInnen - HTBLuVA Salzburg">
            <a:extLst>
              <a:ext uri="{FF2B5EF4-FFF2-40B4-BE49-F238E27FC236}">
                <a16:creationId xmlns:a16="http://schemas.microsoft.com/office/drawing/2014/main" id="{A9BB8FCC-D0E8-96C5-3F2B-42BC120E37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3" y="21248688"/>
            <a:ext cx="10941516" cy="1094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39" name="AutoShape 6" descr="LehrerInnen - HTBLuVA Salzburg">
            <a:extLst>
              <a:ext uri="{FF2B5EF4-FFF2-40B4-BE49-F238E27FC236}">
                <a16:creationId xmlns:a16="http://schemas.microsoft.com/office/drawing/2014/main" id="{E7E0DE4E-7358-22E8-F238-845953BB25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72505" y="21248687"/>
            <a:ext cx="441325" cy="44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40" name="AutoShape 8" descr="LehrerInnen - HTBLuVA Salzburg">
            <a:extLst>
              <a:ext uri="{FF2B5EF4-FFF2-40B4-BE49-F238E27FC236}">
                <a16:creationId xmlns:a16="http://schemas.microsoft.com/office/drawing/2014/main" id="{1AB9C2A6-BDCF-6A86-3FE7-3095A18AC4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4" y="21248689"/>
            <a:ext cx="246856" cy="24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7590583-8F06-8D07-F9FF-101787313FB8}"/>
              </a:ext>
            </a:extLst>
          </p:cNvPr>
          <p:cNvSpPr txBox="1"/>
          <p:nvPr/>
        </p:nvSpPr>
        <p:spPr>
          <a:xfrm>
            <a:off x="9352372" y="572988"/>
            <a:ext cx="111027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>
                <a:solidFill>
                  <a:schemeClr val="bg1"/>
                </a:solidFill>
              </a:rPr>
              <a:t>Diplomarbeit 2022/23</a:t>
            </a:r>
          </a:p>
          <a:p>
            <a:pPr algn="ctr"/>
            <a:r>
              <a:rPr lang="de-DE" sz="6000" dirty="0">
                <a:solidFill>
                  <a:schemeClr val="bg1"/>
                </a:solidFill>
              </a:rPr>
              <a:t> Abteilung für Maschinenbau Maschinen und Anlagentechnik</a:t>
            </a:r>
          </a:p>
          <a:p>
            <a:pPr algn="ctr"/>
            <a:r>
              <a:rPr lang="de-DE" sz="6000" dirty="0">
                <a:solidFill>
                  <a:schemeClr val="bg1"/>
                </a:solidFill>
              </a:rPr>
              <a:t>5AHMBT </a:t>
            </a:r>
            <a:endParaRPr lang="de-AT" sz="6000" dirty="0">
              <a:solidFill>
                <a:schemeClr val="bg1"/>
              </a:solidFill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453750E-B392-E2F4-12E6-D39149011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3247" y="411907"/>
            <a:ext cx="3716227" cy="4075441"/>
          </a:xfrm>
          <a:prstGeom prst="rect">
            <a:avLst/>
          </a:prstGeom>
        </p:spPr>
      </p:pic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19FD5C04-D45E-5912-3515-FC2D5BCF4F7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668468" y="11163993"/>
            <a:ext cx="13719006" cy="7724929"/>
          </a:xfrm>
          <a:prstGeom prst="bentConnector3">
            <a:avLst>
              <a:gd name="adj1" fmla="val 100312"/>
            </a:avLst>
          </a:prstGeom>
          <a:ln w="101600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Verbinder: gewinkelt 28">
            <a:extLst>
              <a:ext uri="{FF2B5EF4-FFF2-40B4-BE49-F238E27FC236}">
                <a16:creationId xmlns:a16="http://schemas.microsoft.com/office/drawing/2014/main" id="{E381E73F-C893-EB9D-24B9-8CCABF773A15}"/>
              </a:ext>
            </a:extLst>
          </p:cNvPr>
          <p:cNvCxnSpPr>
            <a:cxnSpLocks/>
          </p:cNvCxnSpPr>
          <p:nvPr/>
        </p:nvCxnSpPr>
        <p:spPr>
          <a:xfrm>
            <a:off x="5633884" y="27567752"/>
            <a:ext cx="10562738" cy="6745050"/>
          </a:xfrm>
          <a:prstGeom prst="bentConnector3">
            <a:avLst>
              <a:gd name="adj1" fmla="val 564"/>
            </a:avLst>
          </a:prstGeom>
          <a:ln w="101600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Verbinder: gewinkelt 59">
            <a:extLst>
              <a:ext uri="{FF2B5EF4-FFF2-40B4-BE49-F238E27FC236}">
                <a16:creationId xmlns:a16="http://schemas.microsoft.com/office/drawing/2014/main" id="{86CFE07E-1891-EFBD-3B9C-0230AA405646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12627429" y="25327223"/>
            <a:ext cx="7986595" cy="885577"/>
          </a:xfrm>
          <a:prstGeom prst="bentConnector3">
            <a:avLst>
              <a:gd name="adj1" fmla="val 750"/>
            </a:avLst>
          </a:prstGeom>
          <a:ln w="101600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9" name="Grafik 1058">
            <a:extLst>
              <a:ext uri="{FF2B5EF4-FFF2-40B4-BE49-F238E27FC236}">
                <a16:creationId xmlns:a16="http://schemas.microsoft.com/office/drawing/2014/main" id="{EF8063E8-CEF0-04F0-FDAB-E2F090D9BCA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BABABA"/>
              </a:clrFrom>
              <a:clrTo>
                <a:srgbClr val="BABAB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49683" y="11429251"/>
            <a:ext cx="4177226" cy="8975218"/>
          </a:xfrm>
          <a:prstGeom prst="rect">
            <a:avLst/>
          </a:prstGeom>
        </p:spPr>
      </p:pic>
      <p:cxnSp>
        <p:nvCxnSpPr>
          <p:cNvPr id="1082" name="Verbinder: gewinkelt 1081">
            <a:extLst>
              <a:ext uri="{FF2B5EF4-FFF2-40B4-BE49-F238E27FC236}">
                <a16:creationId xmlns:a16="http://schemas.microsoft.com/office/drawing/2014/main" id="{0162A96A-9CB3-DDCC-1562-89D6802ED0CF}"/>
              </a:ext>
            </a:extLst>
          </p:cNvPr>
          <p:cNvCxnSpPr>
            <a:cxnSpLocks/>
          </p:cNvCxnSpPr>
          <p:nvPr/>
        </p:nvCxnSpPr>
        <p:spPr>
          <a:xfrm flipV="1">
            <a:off x="14557829" y="13861662"/>
            <a:ext cx="6009835" cy="4120274"/>
          </a:xfrm>
          <a:prstGeom prst="bentConnector3">
            <a:avLst>
              <a:gd name="adj1" fmla="val 974"/>
            </a:avLst>
          </a:prstGeom>
          <a:ln w="101600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5" name="Picture 2" descr="Fotoomnia.com - Obrót 360 stopni - ikona">
            <a:extLst>
              <a:ext uri="{FF2B5EF4-FFF2-40B4-BE49-F238E27FC236}">
                <a16:creationId xmlns:a16="http://schemas.microsoft.com/office/drawing/2014/main" id="{1B0D41AC-7619-AC5E-41B6-E1AD2CA587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7" t="30466" r="11453" b="31889"/>
          <a:stretch/>
        </p:blipFill>
        <p:spPr bwMode="auto">
          <a:xfrm>
            <a:off x="25604224" y="14876062"/>
            <a:ext cx="2387627" cy="120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6" name="Picture 4" descr="Winkel 90 Grad Zeichen-symbol. Geometrie Mathe Symbol. Rechter Winkel.  Flache Symbole. Schaltflächen Mit Symbolen. Danke Band. Vektor Lizenzfrei  Nutzbare SVG, Vektorgrafiken, Clip Arts, Illustrationen. Image 59842131.">
            <a:extLst>
              <a:ext uri="{FF2B5EF4-FFF2-40B4-BE49-F238E27FC236}">
                <a16:creationId xmlns:a16="http://schemas.microsoft.com/office/drawing/2014/main" id="{FED41C2E-7C19-A964-DE67-1748204F3B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2" t="3411" r="20277" b="38718"/>
          <a:stretch/>
        </p:blipFill>
        <p:spPr bwMode="auto">
          <a:xfrm>
            <a:off x="25821088" y="22532242"/>
            <a:ext cx="2208046" cy="213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7" name="Picture 4" descr="Winkel 90 Grad Zeichen-symbol. Geometrie Mathe Symbol. Rechter Winkel.  Flache Symbole. Schaltflächen Mit Symbolen. Danke Band. Vektor Lizenzfrei  Nutzbare SVG, Vektorgrafiken, Clip Arts, Illustrationen. Image 59842131.">
            <a:extLst>
              <a:ext uri="{FF2B5EF4-FFF2-40B4-BE49-F238E27FC236}">
                <a16:creationId xmlns:a16="http://schemas.microsoft.com/office/drawing/2014/main" id="{ECD73C39-DE14-9BAF-4B53-D335BF45BB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2" t="3411" r="20277" b="38718"/>
          <a:stretch/>
        </p:blipFill>
        <p:spPr bwMode="auto">
          <a:xfrm>
            <a:off x="25716247" y="31438386"/>
            <a:ext cx="2208046" cy="213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8" name="Textfeld 1097">
            <a:extLst>
              <a:ext uri="{FF2B5EF4-FFF2-40B4-BE49-F238E27FC236}">
                <a16:creationId xmlns:a16="http://schemas.microsoft.com/office/drawing/2014/main" id="{FECEDBA1-C3C4-6481-2722-0479DAC33F2D}"/>
              </a:ext>
            </a:extLst>
          </p:cNvPr>
          <p:cNvSpPr txBox="1"/>
          <p:nvPr/>
        </p:nvSpPr>
        <p:spPr>
          <a:xfrm>
            <a:off x="24896148" y="16535386"/>
            <a:ext cx="398974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4400" dirty="0"/>
              <a:t>360° Drehbar</a:t>
            </a:r>
          </a:p>
          <a:p>
            <a:pPr algn="ctr"/>
            <a:r>
              <a:rPr lang="de-AT" sz="4400" dirty="0"/>
              <a:t>840 Wp Leistung</a:t>
            </a:r>
          </a:p>
        </p:txBody>
      </p:sp>
      <p:sp>
        <p:nvSpPr>
          <p:cNvPr id="1100" name="Textfeld 1099">
            <a:extLst>
              <a:ext uri="{FF2B5EF4-FFF2-40B4-BE49-F238E27FC236}">
                <a16:creationId xmlns:a16="http://schemas.microsoft.com/office/drawing/2014/main" id="{0BA6893A-E199-DB22-5DCB-6C2675C7B61E}"/>
              </a:ext>
            </a:extLst>
          </p:cNvPr>
          <p:cNvSpPr txBox="1"/>
          <p:nvPr/>
        </p:nvSpPr>
        <p:spPr>
          <a:xfrm>
            <a:off x="24451402" y="33683219"/>
            <a:ext cx="469327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4400" dirty="0"/>
              <a:t>90° Klappbar</a:t>
            </a:r>
          </a:p>
          <a:p>
            <a:pPr algn="ctr"/>
            <a:r>
              <a:rPr lang="de-AT" sz="4400" dirty="0"/>
              <a:t>Zylinder unterstützt</a:t>
            </a:r>
          </a:p>
          <a:p>
            <a:pPr algn="ctr"/>
            <a:r>
              <a:rPr lang="de-AT" sz="4400" dirty="0"/>
              <a:t>380 Wp Leistung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7770F12-0B7E-C4CC-8218-9E3895BFB0AE}"/>
              </a:ext>
            </a:extLst>
          </p:cNvPr>
          <p:cNvSpPr txBox="1"/>
          <p:nvPr/>
        </p:nvSpPr>
        <p:spPr>
          <a:xfrm>
            <a:off x="24867689" y="24821827"/>
            <a:ext cx="415979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4400" dirty="0"/>
              <a:t>90° Klappbar</a:t>
            </a:r>
          </a:p>
          <a:p>
            <a:pPr algn="ctr"/>
            <a:r>
              <a:rPr lang="de-AT" sz="4400" dirty="0"/>
              <a:t>Feder unterstützt</a:t>
            </a:r>
          </a:p>
          <a:p>
            <a:pPr algn="ctr"/>
            <a:r>
              <a:rPr lang="de-AT" sz="4400" dirty="0"/>
              <a:t>380 Wp Leistung</a:t>
            </a:r>
          </a:p>
        </p:txBody>
      </p:sp>
      <p:pic>
        <p:nvPicPr>
          <p:cNvPr id="7" name="Grafik 6" descr="Ein Bild, das Behälter enthält.&#10;&#10;Automatisch generierte Beschreibung">
            <a:extLst>
              <a:ext uri="{FF2B5EF4-FFF2-40B4-BE49-F238E27FC236}">
                <a16:creationId xmlns:a16="http://schemas.microsoft.com/office/drawing/2014/main" id="{C3B5585B-CE6E-30C1-CE5A-354EBC990CA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7" t="13579" r="58226" b="3735"/>
          <a:stretch/>
        </p:blipFill>
        <p:spPr>
          <a:xfrm>
            <a:off x="20614024" y="20992665"/>
            <a:ext cx="3386337" cy="866911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CF07788-0263-4022-889A-8E7732E3855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34949" r="39148" b="9799"/>
          <a:stretch/>
        </p:blipFill>
        <p:spPr>
          <a:xfrm>
            <a:off x="17411699" y="5651707"/>
            <a:ext cx="7270777" cy="5514688"/>
          </a:xfrm>
          <a:prstGeom prst="rect">
            <a:avLst/>
          </a:prstGeom>
        </p:spPr>
      </p:pic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EE2AA2DC-54CA-6D59-0F29-57876E38241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067"/>
          <a:stretch/>
        </p:blipFill>
        <p:spPr>
          <a:xfrm>
            <a:off x="875739" y="754693"/>
            <a:ext cx="2743761" cy="219877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C6DC06E1-1336-1AC4-3093-63E6DC21FA14}"/>
              </a:ext>
            </a:extLst>
          </p:cNvPr>
          <p:cNvSpPr txBox="1"/>
          <p:nvPr/>
        </p:nvSpPr>
        <p:spPr>
          <a:xfrm>
            <a:off x="498770" y="37144814"/>
            <a:ext cx="6969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solidFill>
                  <a:schemeClr val="bg1"/>
                </a:solidFill>
              </a:rPr>
              <a:t>Aufgabenstellung: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9B606B4-2919-6D66-39F1-0D7AE5E145D5}"/>
              </a:ext>
            </a:extLst>
          </p:cNvPr>
          <p:cNvSpPr txBox="1"/>
          <p:nvPr/>
        </p:nvSpPr>
        <p:spPr>
          <a:xfrm>
            <a:off x="9903368" y="37134496"/>
            <a:ext cx="5588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solidFill>
                  <a:schemeClr val="bg1"/>
                </a:solidFill>
              </a:rPr>
              <a:t>Realisierung: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3D95F05D-AAA8-8EE2-6849-13DD63157642}"/>
              </a:ext>
            </a:extLst>
          </p:cNvPr>
          <p:cNvCxnSpPr>
            <a:cxnSpLocks/>
          </p:cNvCxnSpPr>
          <p:nvPr/>
        </p:nvCxnSpPr>
        <p:spPr>
          <a:xfrm>
            <a:off x="9352372" y="37432216"/>
            <a:ext cx="0" cy="4506258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101D7EE6-EFA1-1AF5-F523-8066FE56EAD8}"/>
              </a:ext>
            </a:extLst>
          </p:cNvPr>
          <p:cNvSpPr txBox="1"/>
          <p:nvPr/>
        </p:nvSpPr>
        <p:spPr>
          <a:xfrm>
            <a:off x="3945291" y="1321957"/>
            <a:ext cx="42679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8400" dirty="0">
                <a:solidFill>
                  <a:schemeClr val="bg1"/>
                </a:solidFill>
              </a:rPr>
              <a:t>HTBLuVA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49E90853-4B9A-A56C-9686-5E182A22A9A6}"/>
              </a:ext>
            </a:extLst>
          </p:cNvPr>
          <p:cNvSpPr txBox="1"/>
          <p:nvPr/>
        </p:nvSpPr>
        <p:spPr>
          <a:xfrm>
            <a:off x="3962636" y="2283196"/>
            <a:ext cx="21166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Salzburg</a:t>
            </a:r>
          </a:p>
        </p:txBody>
      </p:sp>
      <p:pic>
        <p:nvPicPr>
          <p:cNvPr id="25" name="Grafik 24" descr="Ein Bild, das Pfeil enthält.&#10;&#10;Automatisch generierte Beschreibung">
            <a:extLst>
              <a:ext uri="{FF2B5EF4-FFF2-40B4-BE49-F238E27FC236}">
                <a16:creationId xmlns:a16="http://schemas.microsoft.com/office/drawing/2014/main" id="{5F59E584-2DAB-6D52-4C0F-457D3B9942B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2" t="-2141" r="19081" b="50000"/>
          <a:stretch/>
        </p:blipFill>
        <p:spPr>
          <a:xfrm>
            <a:off x="25746768" y="5982048"/>
            <a:ext cx="2498344" cy="2261723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4BD3BB05-E55D-AB33-8336-1CB819281C63}"/>
              </a:ext>
            </a:extLst>
          </p:cNvPr>
          <p:cNvSpPr txBox="1"/>
          <p:nvPr/>
        </p:nvSpPr>
        <p:spPr>
          <a:xfrm>
            <a:off x="24803165" y="8470276"/>
            <a:ext cx="398974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4400" dirty="0"/>
              <a:t>Flexibel</a:t>
            </a:r>
          </a:p>
          <a:p>
            <a:pPr algn="ctr"/>
            <a:r>
              <a:rPr lang="de-AT" sz="4400" dirty="0"/>
              <a:t>680 Wp Leistung</a:t>
            </a:r>
          </a:p>
        </p:txBody>
      </p:sp>
      <p:pic>
        <p:nvPicPr>
          <p:cNvPr id="28" name="Grafik 27" descr="Ein Bild, das Behälter, Zubehör enthält.&#10;&#10;Automatisch generierte Beschreibung">
            <a:extLst>
              <a:ext uri="{FF2B5EF4-FFF2-40B4-BE49-F238E27FC236}">
                <a16:creationId xmlns:a16="http://schemas.microsoft.com/office/drawing/2014/main" id="{174DA1F6-D4F5-AFEF-3F29-8E36D8DEDD3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E4E1DC"/>
              </a:clrFrom>
              <a:clrTo>
                <a:srgbClr val="E4E1D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7" t="5225" r="15673" b="3091"/>
          <a:stretch/>
        </p:blipFill>
        <p:spPr>
          <a:xfrm>
            <a:off x="16208530" y="30850791"/>
            <a:ext cx="7735380" cy="5255040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82D3BB67-7AF3-D458-3C4F-479F3DDA5BF5}"/>
              </a:ext>
            </a:extLst>
          </p:cNvPr>
          <p:cNvSpPr txBox="1"/>
          <p:nvPr/>
        </p:nvSpPr>
        <p:spPr>
          <a:xfrm>
            <a:off x="1011467" y="38460599"/>
            <a:ext cx="82812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solidFill>
                  <a:schemeClr val="bg1"/>
                </a:solidFill>
              </a:rPr>
              <a:t>Strommangel soll gedeckt werden</a:t>
            </a:r>
          </a:p>
          <a:p>
            <a:r>
              <a:rPr lang="de-DE" sz="4400" dirty="0">
                <a:solidFill>
                  <a:schemeClr val="bg1"/>
                </a:solidFill>
              </a:rPr>
              <a:t>Einsatz von Erneuerbaren Energien</a:t>
            </a:r>
            <a:endParaRPr lang="de-AT" sz="4400" dirty="0">
              <a:solidFill>
                <a:schemeClr val="bg1"/>
              </a:solidFill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E720B73-3A28-8AC0-012D-C39B54B4F491}"/>
              </a:ext>
            </a:extLst>
          </p:cNvPr>
          <p:cNvSpPr txBox="1"/>
          <p:nvPr/>
        </p:nvSpPr>
        <p:spPr>
          <a:xfrm>
            <a:off x="10454756" y="38485322"/>
            <a:ext cx="81636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solidFill>
                  <a:schemeClr val="bg1"/>
                </a:solidFill>
              </a:rPr>
              <a:t>Sechs Solarpaneele</a:t>
            </a:r>
          </a:p>
          <a:p>
            <a:r>
              <a:rPr lang="de-DE" sz="4400" dirty="0">
                <a:solidFill>
                  <a:schemeClr val="bg1"/>
                </a:solidFill>
              </a:rPr>
              <a:t>Zwei Windgeneratoren</a:t>
            </a:r>
          </a:p>
          <a:p>
            <a:r>
              <a:rPr lang="de-DE" sz="4400" dirty="0">
                <a:solidFill>
                  <a:schemeClr val="bg1"/>
                </a:solidFill>
              </a:rPr>
              <a:t>Kein Störglied auf der Yacht</a:t>
            </a:r>
            <a:endParaRPr lang="de-AT" sz="4400" dirty="0">
              <a:solidFill>
                <a:schemeClr val="bg1"/>
              </a:solidFill>
            </a:endParaRPr>
          </a:p>
        </p:txBody>
      </p:sp>
      <p:pic>
        <p:nvPicPr>
          <p:cNvPr id="24" name="Grafik 23" descr="Segelboot mit einfarbiger Füllung">
            <a:extLst>
              <a:ext uri="{FF2B5EF4-FFF2-40B4-BE49-F238E27FC236}">
                <a16:creationId xmlns:a16="http://schemas.microsoft.com/office/drawing/2014/main" id="{DDECC55A-6229-360D-08A0-D047182457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200" y="38525553"/>
            <a:ext cx="610908" cy="610908"/>
          </a:xfrm>
          <a:prstGeom prst="rect">
            <a:avLst/>
          </a:prstGeom>
        </p:spPr>
      </p:pic>
      <p:pic>
        <p:nvPicPr>
          <p:cNvPr id="30" name="Grafik 29" descr="Segelboot mit einfarbiger Füllung">
            <a:extLst>
              <a:ext uri="{FF2B5EF4-FFF2-40B4-BE49-F238E27FC236}">
                <a16:creationId xmlns:a16="http://schemas.microsoft.com/office/drawing/2014/main" id="{249A3D0B-2150-E341-FC48-6B3368113C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200" y="39160891"/>
            <a:ext cx="610908" cy="610908"/>
          </a:xfrm>
          <a:prstGeom prst="rect">
            <a:avLst/>
          </a:prstGeom>
        </p:spPr>
      </p:pic>
      <p:pic>
        <p:nvPicPr>
          <p:cNvPr id="35" name="Grafik 34" descr="Segelboot mit einfarbiger Füllung">
            <a:extLst>
              <a:ext uri="{FF2B5EF4-FFF2-40B4-BE49-F238E27FC236}">
                <a16:creationId xmlns:a16="http://schemas.microsoft.com/office/drawing/2014/main" id="{D0E2A110-B48A-912E-F599-56031EA0AC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68355" y="38572966"/>
            <a:ext cx="610908" cy="610908"/>
          </a:xfrm>
          <a:prstGeom prst="rect">
            <a:avLst/>
          </a:prstGeom>
        </p:spPr>
      </p:pic>
      <p:pic>
        <p:nvPicPr>
          <p:cNvPr id="36" name="Grafik 35" descr="Segelboot mit einfarbiger Füllung">
            <a:extLst>
              <a:ext uri="{FF2B5EF4-FFF2-40B4-BE49-F238E27FC236}">
                <a16:creationId xmlns:a16="http://schemas.microsoft.com/office/drawing/2014/main" id="{5B325122-44DC-F9CF-F8B6-BE7E59BB56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68355" y="39160891"/>
            <a:ext cx="610908" cy="610908"/>
          </a:xfrm>
          <a:prstGeom prst="rect">
            <a:avLst/>
          </a:prstGeom>
        </p:spPr>
      </p:pic>
      <p:pic>
        <p:nvPicPr>
          <p:cNvPr id="38" name="Grafik 37" descr="Segelboot mit einfarbiger Füllung">
            <a:extLst>
              <a:ext uri="{FF2B5EF4-FFF2-40B4-BE49-F238E27FC236}">
                <a16:creationId xmlns:a16="http://schemas.microsoft.com/office/drawing/2014/main" id="{2B6A7DF3-EDF6-A7F8-F9B4-7A78169169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73608" y="39837242"/>
            <a:ext cx="610908" cy="61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79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113</Words>
  <Application>Microsoft Office PowerPoint</Application>
  <PresentationFormat>Benutzerdefiniert</PresentationFormat>
  <Paragraphs>37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Eras Bold ITC</vt:lpstr>
      <vt:lpstr>Office</vt:lpstr>
      <vt:lpstr>  für eine Blauwasseryacht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Solarhalterung für Segel Yacht</dc:title>
  <dc:creator>Schauer Alexander</dc:creator>
  <cp:lastModifiedBy>Schauer Alexander</cp:lastModifiedBy>
  <cp:revision>47</cp:revision>
  <cp:lastPrinted>2022-12-14T21:21:11Z</cp:lastPrinted>
  <dcterms:created xsi:type="dcterms:W3CDTF">2022-11-03T10:10:49Z</dcterms:created>
  <dcterms:modified xsi:type="dcterms:W3CDTF">2023-01-09T08:11:58Z</dcterms:modified>
</cp:coreProperties>
</file>